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7561263" cy="1062196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6">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2820" y="54"/>
      </p:cViewPr>
      <p:guideLst>
        <p:guide orient="horz" pos="3346"/>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299694"/>
            <a:ext cx="6427074" cy="2276837"/>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134190" y="6019112"/>
            <a:ext cx="5292884" cy="271450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EC5F3F9-4A92-4AFF-8BF0-BF1DBFF7E6D0}" type="datetimeFigureOut">
              <a:rPr kumimoji="1" lang="ja-JP" altLang="en-US" smtClean="0"/>
              <a:pPr/>
              <a:t>2016/7/14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6252AA9-152B-4D65-8A78-2E0431DEE85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EC5F3F9-4A92-4AFF-8BF0-BF1DBFF7E6D0}" type="datetimeFigureOut">
              <a:rPr kumimoji="1" lang="ja-JP" altLang="en-US" smtClean="0"/>
              <a:pPr/>
              <a:t>2016/7/14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6252AA9-152B-4D65-8A78-2E0431DEE85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534133" y="658955"/>
            <a:ext cx="1405923" cy="1403722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12427" y="658955"/>
            <a:ext cx="4095684" cy="1403722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EC5F3F9-4A92-4AFF-8BF0-BF1DBFF7E6D0}" type="datetimeFigureOut">
              <a:rPr kumimoji="1" lang="ja-JP" altLang="en-US" smtClean="0"/>
              <a:pPr/>
              <a:t>2016/7/14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6252AA9-152B-4D65-8A78-2E0431DEE85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EC5F3F9-4A92-4AFF-8BF0-BF1DBFF7E6D0}" type="datetimeFigureOut">
              <a:rPr kumimoji="1" lang="ja-JP" altLang="en-US" smtClean="0"/>
              <a:pPr/>
              <a:t>2016/7/14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6252AA9-152B-4D65-8A78-2E0431DEE85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7" y="6825595"/>
            <a:ext cx="6427074" cy="210964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97287" y="4502042"/>
            <a:ext cx="6427074" cy="232355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EC5F3F9-4A92-4AFF-8BF0-BF1DBFF7E6D0}" type="datetimeFigureOut">
              <a:rPr kumimoji="1" lang="ja-JP" altLang="en-US" smtClean="0"/>
              <a:pPr/>
              <a:t>2016/7/14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6252AA9-152B-4D65-8A78-2E0431DEE85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12428" y="3838168"/>
            <a:ext cx="2750147" cy="108580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188595" y="3838168"/>
            <a:ext cx="2751460" cy="108580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EC5F3F9-4A92-4AFF-8BF0-BF1DBFF7E6D0}" type="datetimeFigureOut">
              <a:rPr kumimoji="1" lang="ja-JP" altLang="en-US" smtClean="0"/>
              <a:pPr/>
              <a:t>2016/7/14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6252AA9-152B-4D65-8A78-2E0431DEE85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5371"/>
            <a:ext cx="6805137" cy="1770327"/>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78063" y="2377648"/>
            <a:ext cx="3340871" cy="9908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78063" y="3368539"/>
            <a:ext cx="3340871" cy="61199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841017" y="2377648"/>
            <a:ext cx="3342183" cy="9908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841017" y="3368539"/>
            <a:ext cx="3342183" cy="61199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EC5F3F9-4A92-4AFF-8BF0-BF1DBFF7E6D0}" type="datetimeFigureOut">
              <a:rPr kumimoji="1" lang="ja-JP" altLang="en-US" smtClean="0"/>
              <a:pPr/>
              <a:t>2016/7/14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6252AA9-152B-4D65-8A78-2E0431DEE85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EC5F3F9-4A92-4AFF-8BF0-BF1DBFF7E6D0}" type="datetimeFigureOut">
              <a:rPr kumimoji="1" lang="ja-JP" altLang="en-US" smtClean="0"/>
              <a:pPr/>
              <a:t>2016/7/14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6252AA9-152B-4D65-8A78-2E0431DEE85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EC5F3F9-4A92-4AFF-8BF0-BF1DBFF7E6D0}" type="datetimeFigureOut">
              <a:rPr kumimoji="1" lang="ja-JP" altLang="en-US" smtClean="0"/>
              <a:pPr/>
              <a:t>2016/7/14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6252AA9-152B-4D65-8A78-2E0431DEE85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2911"/>
            <a:ext cx="2487603" cy="1799833"/>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956244" y="422912"/>
            <a:ext cx="4226956" cy="90655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78064" y="2222745"/>
            <a:ext cx="2487603" cy="7265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EC5F3F9-4A92-4AFF-8BF0-BF1DBFF7E6D0}" type="datetimeFigureOut">
              <a:rPr kumimoji="1" lang="ja-JP" altLang="en-US" smtClean="0"/>
              <a:pPr/>
              <a:t>2016/7/14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6252AA9-152B-4D65-8A78-2E0431DEE85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35374"/>
            <a:ext cx="4536758" cy="87778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82060" y="949092"/>
            <a:ext cx="4536758" cy="637317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482060" y="8313162"/>
            <a:ext cx="4536758" cy="12466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EC5F3F9-4A92-4AFF-8BF0-BF1DBFF7E6D0}" type="datetimeFigureOut">
              <a:rPr kumimoji="1" lang="ja-JP" altLang="en-US" smtClean="0"/>
              <a:pPr/>
              <a:t>2016/7/14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6252AA9-152B-4D65-8A78-2E0431DEE85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78063" y="425371"/>
            <a:ext cx="6805137" cy="1770327"/>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78063" y="2478459"/>
            <a:ext cx="6805137" cy="7010005"/>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78063" y="9844987"/>
            <a:ext cx="1764295" cy="565521"/>
          </a:xfrm>
          <a:prstGeom prst="rect">
            <a:avLst/>
          </a:prstGeom>
        </p:spPr>
        <p:txBody>
          <a:bodyPr vert="horz" lIns="91440" tIns="45720" rIns="91440" bIns="45720" rtlCol="0" anchor="ctr"/>
          <a:lstStyle>
            <a:lvl1pPr algn="l">
              <a:defRPr sz="1200">
                <a:solidFill>
                  <a:schemeClr val="tx1">
                    <a:tint val="75000"/>
                  </a:schemeClr>
                </a:solidFill>
              </a:defRPr>
            </a:lvl1pPr>
          </a:lstStyle>
          <a:p>
            <a:fld id="{AEC5F3F9-4A92-4AFF-8BF0-BF1DBFF7E6D0}" type="datetimeFigureOut">
              <a:rPr kumimoji="1" lang="ja-JP" altLang="en-US" smtClean="0"/>
              <a:pPr/>
              <a:t>2016/7/14</a:t>
            </a:fld>
            <a:endParaRPr kumimoji="1" lang="ja-JP" altLang="en-US"/>
          </a:p>
        </p:txBody>
      </p:sp>
      <p:sp>
        <p:nvSpPr>
          <p:cNvPr id="5" name="フッター プレースホルダ 4"/>
          <p:cNvSpPr>
            <a:spLocks noGrp="1"/>
          </p:cNvSpPr>
          <p:nvPr>
            <p:ph type="ftr" sz="quarter" idx="3"/>
          </p:nvPr>
        </p:nvSpPr>
        <p:spPr>
          <a:xfrm>
            <a:off x="2583432" y="9844987"/>
            <a:ext cx="2394400" cy="56552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418905" y="9844987"/>
            <a:ext cx="1764295" cy="565521"/>
          </a:xfrm>
          <a:prstGeom prst="rect">
            <a:avLst/>
          </a:prstGeom>
        </p:spPr>
        <p:txBody>
          <a:bodyPr vert="horz" lIns="91440" tIns="45720" rIns="91440" bIns="45720" rtlCol="0" anchor="ctr"/>
          <a:lstStyle>
            <a:lvl1pPr algn="r">
              <a:defRPr sz="1200">
                <a:solidFill>
                  <a:schemeClr val="tx1">
                    <a:tint val="75000"/>
                  </a:schemeClr>
                </a:solidFill>
              </a:defRPr>
            </a:lvl1pPr>
          </a:lstStyle>
          <a:p>
            <a:fld id="{56252AA9-152B-4D65-8A78-2E0431DEE85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351919" y="3967283"/>
            <a:ext cx="6957104" cy="4155809"/>
          </a:xfrm>
          <a:prstGeom prst="rect">
            <a:avLst/>
          </a:prstGeom>
          <a:gradFill>
            <a:gsLst>
              <a:gs pos="0">
                <a:schemeClr val="accent5">
                  <a:tint val="50000"/>
                  <a:satMod val="300000"/>
                </a:schemeClr>
              </a:gs>
              <a:gs pos="58000">
                <a:schemeClr val="accent5">
                  <a:tint val="37000"/>
                  <a:satMod val="300000"/>
                  <a:alpha val="36000"/>
                  <a:lumMod val="80000"/>
                  <a:lumOff val="20000"/>
                </a:schemeClr>
              </a:gs>
              <a:gs pos="100000">
                <a:schemeClr val="accent5">
                  <a:tint val="15000"/>
                  <a:satMod val="350000"/>
                </a:schemeClr>
              </a:gs>
            </a:gsLst>
          </a:gradFill>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pic>
        <p:nvPicPr>
          <p:cNvPr id="23" name="図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6455" y="4333607"/>
            <a:ext cx="2622642" cy="1378368"/>
          </a:xfrm>
          <a:prstGeom prst="ellipse">
            <a:avLst/>
          </a:prstGeom>
          <a:ln>
            <a:noFill/>
          </a:ln>
          <a:effectLst>
            <a:softEdge rad="112500"/>
          </a:effectLst>
        </p:spPr>
      </p:pic>
      <p:sp>
        <p:nvSpPr>
          <p:cNvPr id="18" name="Text Box 10"/>
          <p:cNvSpPr txBox="1">
            <a:spLocks noChangeArrowheads="1"/>
          </p:cNvSpPr>
          <p:nvPr/>
        </p:nvSpPr>
        <p:spPr bwMode="auto">
          <a:xfrm>
            <a:off x="351919" y="8185213"/>
            <a:ext cx="6957104" cy="1985159"/>
          </a:xfrm>
          <a:prstGeom prst="rect">
            <a:avLst/>
          </a:prstGeom>
          <a:ln>
            <a:noFill/>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Century" pitchFamily="18" charset="0"/>
              <a:ea typeface="ＭＳ 明朝" pitchFamily="17"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Century" pitchFamily="18" charset="0"/>
                <a:ea typeface="ＭＳ 明朝" pitchFamily="17" charset="-128"/>
              </a:rPr>
              <a:t>●</a:t>
            </a:r>
            <a:r>
              <a:rPr kumimoji="1" lang="ja-JP" altLang="en-US" sz="1400" b="0" i="0" u="none" strike="noStrike" cap="none" normalizeH="0" baseline="0" dirty="0" smtClean="0">
                <a:ln>
                  <a:noFill/>
                </a:ln>
                <a:solidFill>
                  <a:schemeClr val="tx1"/>
                </a:solidFill>
                <a:effectLst/>
                <a:latin typeface="+mj-ea"/>
                <a:ea typeface="+mj-ea"/>
              </a:rPr>
              <a:t>いつ　　７月１６日（土）９時～１１時３０分</a:t>
            </a:r>
            <a:endParaRPr kumimoji="1" lang="en-US" altLang="ja-JP" sz="1400" b="0" i="0" u="none" strike="noStrike" cap="none" normalizeH="0" baseline="0" dirty="0" smtClean="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400" dirty="0" smtClean="0">
                <a:latin typeface="+mj-ea"/>
                <a:ea typeface="+mj-ea"/>
              </a:rPr>
              <a:t>　　</a:t>
            </a:r>
            <a:r>
              <a:rPr kumimoji="1" lang="ja-JP" altLang="en-US" sz="1400" b="0" i="0" u="none" strike="noStrike" cap="none" normalizeH="0" baseline="0" dirty="0" smtClean="0">
                <a:ln>
                  <a:noFill/>
                </a:ln>
                <a:solidFill>
                  <a:schemeClr val="tx1"/>
                </a:solidFill>
                <a:effectLst/>
                <a:latin typeface="+mj-ea"/>
                <a:ea typeface="+mj-ea"/>
              </a:rPr>
              <a:t>　　　　</a:t>
            </a:r>
            <a:endParaRPr kumimoji="1" lang="en-US" altLang="ja-JP" sz="1400" b="0" i="0" u="none" strike="noStrike" cap="none" normalizeH="0" baseline="0" dirty="0" smtClean="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400" dirty="0" smtClean="0">
                <a:latin typeface="+mj-ea"/>
                <a:ea typeface="+mj-ea"/>
              </a:rPr>
              <a:t>●どこで　　香春町清瀬橋下河川公園（香春小学校前）</a:t>
            </a:r>
            <a:endParaRPr lang="en-US" altLang="ja-JP" sz="1400" dirty="0" smtClean="0">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400" i="0" u="none" strike="noStrike" cap="none" normalizeH="0" baseline="0" dirty="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lang="en-US" altLang="ja-JP" sz="1400" dirty="0" smtClean="0">
                <a:latin typeface="+mj-ea"/>
                <a:ea typeface="+mj-ea"/>
              </a:rPr>
              <a:t>※</a:t>
            </a:r>
            <a:r>
              <a:rPr lang="ja-JP" altLang="en-US" sz="1400" dirty="0" smtClean="0">
                <a:latin typeface="+mj-ea"/>
                <a:ea typeface="+mj-ea"/>
              </a:rPr>
              <a:t>雨天の場合は下高野二区公民館で生きもの観察会をします</a:t>
            </a:r>
            <a:endParaRPr lang="en-US" altLang="ja-JP" sz="1400" dirty="0" smtClean="0">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400" dirty="0" smtClean="0">
                <a:latin typeface="+mj-ea"/>
                <a:ea typeface="+mj-ea"/>
              </a:rPr>
              <a:t>問い合わせ先　　下高野二区ふれあい・いきいきサロン（通称さくらクラブ）</a:t>
            </a:r>
            <a:endParaRPr lang="en-US" altLang="ja-JP" sz="1400" dirty="0" smtClean="0">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i="0" u="none" strike="noStrike" cap="none" normalizeH="0" baseline="0" dirty="0">
                <a:ln>
                  <a:noFill/>
                </a:ln>
                <a:solidFill>
                  <a:schemeClr val="tx1"/>
                </a:solidFill>
                <a:effectLst/>
                <a:latin typeface="+mj-ea"/>
                <a:ea typeface="+mj-ea"/>
              </a:rPr>
              <a:t>　</a:t>
            </a:r>
            <a:r>
              <a:rPr kumimoji="1" lang="ja-JP" altLang="en-US" sz="1400" i="0" u="none" strike="noStrike" cap="none" normalizeH="0" baseline="0" dirty="0" smtClean="0">
                <a:ln>
                  <a:noFill/>
                </a:ln>
                <a:solidFill>
                  <a:schemeClr val="tx1"/>
                </a:solidFill>
                <a:effectLst/>
                <a:latin typeface="+mj-ea"/>
                <a:ea typeface="+mj-ea"/>
              </a:rPr>
              <a:t>　　　　　　　　　　鬼塚　０８０－１７６１－６８９２</a:t>
            </a:r>
            <a:endParaRPr kumimoji="1" lang="en-US" altLang="ja-JP" sz="1400" i="0" u="none" strike="noStrike" cap="none" normalizeH="0" baseline="0" dirty="0" smtClean="0">
              <a:ln>
                <a:noFill/>
              </a:ln>
              <a:solidFill>
                <a:schemeClr val="tx1"/>
              </a:solidFill>
              <a:effectLst/>
              <a:latin typeface="+mj-ea"/>
              <a:ea typeface="+mj-ea"/>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100" i="0" u="none" strike="noStrike" cap="none" normalizeH="0" baseline="0" dirty="0" smtClean="0">
                <a:ln>
                  <a:noFill/>
                </a:ln>
                <a:solidFill>
                  <a:schemeClr val="tx1"/>
                </a:solidFill>
                <a:effectLst/>
                <a:latin typeface="+mj-ea"/>
                <a:ea typeface="+mj-ea"/>
              </a:rPr>
              <a:t>この事業は、北九州市　平成</a:t>
            </a:r>
            <a:r>
              <a:rPr kumimoji="1" lang="en-US" altLang="ja-JP" sz="1100" i="0" u="none" strike="noStrike" cap="none" normalizeH="0" baseline="0" dirty="0" smtClean="0">
                <a:ln>
                  <a:noFill/>
                </a:ln>
                <a:solidFill>
                  <a:schemeClr val="tx1"/>
                </a:solidFill>
                <a:effectLst/>
                <a:latin typeface="+mj-ea"/>
                <a:ea typeface="+mj-ea"/>
              </a:rPr>
              <a:t>28</a:t>
            </a:r>
            <a:r>
              <a:rPr kumimoji="1" lang="ja-JP" altLang="en-US" sz="1100" i="0" u="none" strike="noStrike" cap="none" normalizeH="0" baseline="0" dirty="0" smtClean="0">
                <a:ln>
                  <a:noFill/>
                </a:ln>
                <a:solidFill>
                  <a:schemeClr val="tx1"/>
                </a:solidFill>
                <a:effectLst/>
                <a:latin typeface="+mj-ea"/>
                <a:ea typeface="+mj-ea"/>
              </a:rPr>
              <a:t>年度遠賀川環境保全活動団体支援助成事業の助成を受けて取り組んでいます。</a:t>
            </a:r>
            <a:endParaRPr kumimoji="1" lang="en-US" altLang="ja-JP" sz="1100" i="0" u="none" strike="noStrike" cap="none" normalizeH="0" baseline="0" dirty="0" smtClean="0">
              <a:ln>
                <a:noFill/>
              </a:ln>
              <a:solidFill>
                <a:schemeClr val="tx1"/>
              </a:solidFill>
              <a:effectLst/>
              <a:latin typeface="+mj-ea"/>
              <a:ea typeface="+mj-ea"/>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1919" y="184149"/>
            <a:ext cx="6984776" cy="4538487"/>
          </a:xfrm>
          <a:prstGeom prst="rect">
            <a:avLst/>
          </a:prstGeom>
        </p:spPr>
      </p:pic>
      <p:sp>
        <p:nvSpPr>
          <p:cNvPr id="5" name="WordArt 2"/>
          <p:cNvSpPr>
            <a:spLocks noChangeArrowheads="1" noChangeShapeType="1" noTextEdit="1"/>
          </p:cNvSpPr>
          <p:nvPr/>
        </p:nvSpPr>
        <p:spPr bwMode="auto">
          <a:xfrm>
            <a:off x="468263" y="431546"/>
            <a:ext cx="6840760" cy="457200"/>
          </a:xfrm>
          <a:prstGeom prst="rect">
            <a:avLst/>
          </a:prstGeom>
        </p:spPr>
        <p:txBody>
          <a:bodyPr wrap="none" fromWordArt="1">
            <a:prstTxWarp prst="textPlain">
              <a:avLst>
                <a:gd name="adj" fmla="val 50185"/>
              </a:avLst>
            </a:prstTxWarp>
          </a:bodyPr>
          <a:lstStyle/>
          <a:p>
            <a:pPr algn="ctr" rtl="0"/>
            <a:r>
              <a:rPr lang="ja-JP" altLang="en-US" sz="1800" b="1" i="1" kern="10" spc="0" dirty="0" smtClean="0">
                <a:ln w="12700">
                  <a:solidFill>
                    <a:srgbClr val="FF99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HGP創英角ｺﾞｼｯｸUB"/>
                <a:ea typeface="HGP創英角ｺﾞｼｯｸUB"/>
              </a:rPr>
              <a:t>清瀬親水公園</a:t>
            </a:r>
            <a:r>
              <a:rPr lang="ja-JP" altLang="en-US" b="1" i="1" kern="10" dirty="0" smtClean="0">
                <a:ln w="12700">
                  <a:solidFill>
                    <a:srgbClr val="FF99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HGP創英角ｺﾞｼｯｸUB"/>
                <a:ea typeface="HGP創英角ｺﾞｼｯｸUB"/>
              </a:rPr>
              <a:t>で河川環境学習</a:t>
            </a:r>
            <a:r>
              <a:rPr lang="ja-JP" altLang="en-US" b="1" i="1" kern="10" dirty="0">
                <a:ln w="12700">
                  <a:solidFill>
                    <a:srgbClr val="FF99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HGP創英角ｺﾞｼｯｸUB"/>
                <a:ea typeface="HGP創英角ｺﾞｼｯｸUB"/>
              </a:rPr>
              <a:t>会</a:t>
            </a:r>
            <a:endParaRPr lang="ja-JP" altLang="en-US" sz="1800" b="1" i="1" kern="10" spc="0" dirty="0">
              <a:ln w="12700">
                <a:solidFill>
                  <a:srgbClr val="FF99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HGP創英角ｺﾞｼｯｸUB"/>
              <a:ea typeface="HGP創英角ｺﾞｼｯｸUB"/>
            </a:endParaRPr>
          </a:p>
        </p:txBody>
      </p:sp>
      <p:sp>
        <p:nvSpPr>
          <p:cNvPr id="3" name="正方形/長方形 2"/>
          <p:cNvSpPr/>
          <p:nvPr/>
        </p:nvSpPr>
        <p:spPr>
          <a:xfrm>
            <a:off x="184150" y="1169979"/>
            <a:ext cx="7365864" cy="769441"/>
          </a:xfrm>
          <a:prstGeom prst="rect">
            <a:avLst/>
          </a:prstGeom>
          <a:noFill/>
        </p:spPr>
        <p:txBody>
          <a:bodyPr wrap="square" lIns="91440" tIns="45720" rIns="91440" bIns="45720">
            <a:spAutoFit/>
          </a:bodyPr>
          <a:lstStyle/>
          <a:p>
            <a:pPr algn="ctr"/>
            <a:r>
              <a:rPr lang="ja-JP" altLang="en-US" sz="4400" b="1" cap="none" spc="0" dirty="0" smtClean="0">
                <a:ln w="22225">
                  <a:solidFill>
                    <a:schemeClr val="accent2"/>
                  </a:solidFill>
                  <a:prstDash val="solid"/>
                </a:ln>
                <a:solidFill>
                  <a:schemeClr val="accent2">
                    <a:lumMod val="40000"/>
                    <a:lumOff val="60000"/>
                  </a:schemeClr>
                </a:solidFill>
                <a:effectLst/>
              </a:rPr>
              <a:t>何がいるのか調べてみよう</a:t>
            </a:r>
            <a:endParaRPr lang="ja-JP" altLang="en-US" sz="4400" b="1" cap="none" spc="0" dirty="0">
              <a:ln w="22225">
                <a:solidFill>
                  <a:schemeClr val="accent2"/>
                </a:solidFill>
                <a:prstDash val="solid"/>
              </a:ln>
              <a:solidFill>
                <a:schemeClr val="accent2">
                  <a:lumMod val="40000"/>
                  <a:lumOff val="60000"/>
                </a:schemeClr>
              </a:solidFill>
              <a:effectLst/>
            </a:endParaRPr>
          </a:p>
        </p:txBody>
      </p:sp>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8823" y="8328595"/>
            <a:ext cx="1734330" cy="1300748"/>
          </a:xfrm>
          <a:prstGeom prst="ellipse">
            <a:avLst/>
          </a:prstGeom>
          <a:ln>
            <a:noFill/>
          </a:ln>
          <a:effectLst>
            <a:softEdge rad="112500"/>
          </a:effectLst>
        </p:spPr>
      </p:pic>
      <p:pic>
        <p:nvPicPr>
          <p:cNvPr id="14" name="図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5400000">
            <a:off x="1760637" y="2091305"/>
            <a:ext cx="1519707" cy="2232248"/>
          </a:xfrm>
          <a:prstGeom prst="ellipse">
            <a:avLst/>
          </a:prstGeom>
          <a:ln>
            <a:noFill/>
          </a:ln>
          <a:effectLst>
            <a:softEdge rad="112500"/>
          </a:effectLst>
        </p:spPr>
      </p:pic>
      <p:pic>
        <p:nvPicPr>
          <p:cNvPr id="4" name="図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03117" y="4172786"/>
            <a:ext cx="2873675" cy="1662165"/>
          </a:xfrm>
          <a:prstGeom prst="ellipse">
            <a:avLst/>
          </a:prstGeom>
          <a:ln>
            <a:noFill/>
          </a:ln>
          <a:effectLst>
            <a:softEdge rad="112500"/>
          </a:effectLst>
        </p:spPr>
      </p:pic>
      <p:pic>
        <p:nvPicPr>
          <p:cNvPr id="20" name="図 1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flipV="1">
            <a:off x="351919" y="4062561"/>
            <a:ext cx="2509913" cy="1141302"/>
          </a:xfrm>
          <a:prstGeom prst="ellipse">
            <a:avLst/>
          </a:prstGeom>
          <a:ln>
            <a:noFill/>
          </a:ln>
          <a:effectLst>
            <a:softEdge rad="112500"/>
          </a:effectLst>
        </p:spPr>
      </p:pic>
      <p:sp>
        <p:nvSpPr>
          <p:cNvPr id="28" name="テキスト ボックス 27"/>
          <p:cNvSpPr txBox="1"/>
          <p:nvPr/>
        </p:nvSpPr>
        <p:spPr>
          <a:xfrm>
            <a:off x="354825" y="5700327"/>
            <a:ext cx="6696744" cy="2308324"/>
          </a:xfrm>
          <a:prstGeom prst="rect">
            <a:avLst/>
          </a:prstGeom>
          <a:noFill/>
        </p:spPr>
        <p:txBody>
          <a:bodyPr wrap="square" rtlCol="0">
            <a:spAutoFit/>
          </a:bodyPr>
          <a:lstStyle/>
          <a:p>
            <a:pPr marL="177800" lvl="1" indent="95250" algn="just" fontAlgn="base">
              <a:spcBef>
                <a:spcPct val="0"/>
              </a:spcBef>
              <a:spcAft>
                <a:spcPct val="0"/>
              </a:spcAft>
            </a:pPr>
            <a:r>
              <a:rPr lang="ja-JP" altLang="en-US" sz="1600" b="1" dirty="0">
                <a:solidFill>
                  <a:srgbClr val="1F497D"/>
                </a:solidFill>
                <a:latin typeface="ＭＳ 明朝" pitchFamily="17" charset="-128"/>
                <a:ea typeface="ＭＳ 明朝" pitchFamily="17" charset="-128"/>
              </a:rPr>
              <a:t>香春町の中心部を流れる金辺川、清瀬親水公園が改修され、とても親しみやすいきれいな河川公園となりました。そこで、地元住民や子ども会が集って</a:t>
            </a:r>
            <a:r>
              <a:rPr lang="ja-JP" altLang="en-US" sz="1600" b="1" dirty="0" smtClean="0">
                <a:solidFill>
                  <a:srgbClr val="1F497D"/>
                </a:solidFill>
                <a:latin typeface="ＭＳ 明朝" pitchFamily="17" charset="-128"/>
                <a:ea typeface="ＭＳ 明朝" pitchFamily="17" charset="-128"/>
              </a:rPr>
              <a:t>、川に入って生きもの</a:t>
            </a:r>
            <a:r>
              <a:rPr lang="ja-JP" altLang="en-US" sz="1600" b="1" dirty="0">
                <a:solidFill>
                  <a:srgbClr val="1F497D"/>
                </a:solidFill>
                <a:latin typeface="ＭＳ 明朝" pitchFamily="17" charset="-128"/>
                <a:ea typeface="ＭＳ 明朝" pitchFamily="17" charset="-128"/>
              </a:rPr>
              <a:t>を調べたり</a:t>
            </a:r>
            <a:r>
              <a:rPr lang="ja-JP" altLang="en-US" sz="1600" b="1" dirty="0" smtClean="0">
                <a:solidFill>
                  <a:srgbClr val="1F497D"/>
                </a:solidFill>
                <a:latin typeface="ＭＳ 明朝" pitchFamily="17" charset="-128"/>
                <a:ea typeface="ＭＳ 明朝" pitchFamily="17" charset="-128"/>
              </a:rPr>
              <a:t>、水質の調査をする「</a:t>
            </a:r>
            <a:r>
              <a:rPr lang="ja-JP" altLang="en-US" sz="1600" b="1" dirty="0">
                <a:solidFill>
                  <a:srgbClr val="1F497D"/>
                </a:solidFill>
                <a:latin typeface="ＭＳ 明朝" pitchFamily="17" charset="-128"/>
                <a:ea typeface="ＭＳ 明朝" pitchFamily="17" charset="-128"/>
              </a:rPr>
              <a:t>河川環境学習会」を国土交通省遠賀川河川事務所環境課</a:t>
            </a:r>
            <a:r>
              <a:rPr lang="ja-JP" altLang="en-US" sz="1600" b="1" dirty="0" smtClean="0">
                <a:solidFill>
                  <a:srgbClr val="1F497D"/>
                </a:solidFill>
                <a:latin typeface="ＭＳ 明朝" pitchFamily="17" charset="-128"/>
                <a:ea typeface="ＭＳ 明朝" pitchFamily="17" charset="-128"/>
              </a:rPr>
              <a:t>の皆さんを講師に迎えて開催</a:t>
            </a:r>
            <a:r>
              <a:rPr lang="ja-JP" altLang="en-US" sz="1600" b="1" dirty="0">
                <a:solidFill>
                  <a:srgbClr val="1F497D"/>
                </a:solidFill>
                <a:latin typeface="ＭＳ 明朝" pitchFamily="17" charset="-128"/>
                <a:ea typeface="ＭＳ 明朝" pitchFamily="17" charset="-128"/>
              </a:rPr>
              <a:t>いたします。</a:t>
            </a:r>
            <a:endParaRPr lang="en-US" altLang="ja-JP" sz="1600" b="1" dirty="0">
              <a:solidFill>
                <a:srgbClr val="1F497D"/>
              </a:solidFill>
              <a:latin typeface="ＭＳ 明朝" pitchFamily="17" charset="-128"/>
              <a:ea typeface="ＭＳ 明朝" pitchFamily="17" charset="-128"/>
            </a:endParaRPr>
          </a:p>
          <a:p>
            <a:pPr marL="177800" lvl="1" indent="95250" algn="just" fontAlgn="base">
              <a:spcBef>
                <a:spcPct val="0"/>
              </a:spcBef>
              <a:spcAft>
                <a:spcPct val="0"/>
              </a:spcAft>
            </a:pPr>
            <a:endParaRPr lang="en-US" altLang="ja-JP" sz="1600" b="1" dirty="0">
              <a:solidFill>
                <a:srgbClr val="1F497D"/>
              </a:solidFill>
              <a:latin typeface="ＭＳ 明朝" pitchFamily="17" charset="-128"/>
              <a:ea typeface="ＭＳ 明朝" pitchFamily="17" charset="-128"/>
            </a:endParaRPr>
          </a:p>
          <a:p>
            <a:pPr marL="177800" lvl="1" indent="95250" algn="just" fontAlgn="base">
              <a:spcBef>
                <a:spcPct val="0"/>
              </a:spcBef>
              <a:spcAft>
                <a:spcPct val="0"/>
              </a:spcAft>
            </a:pPr>
            <a:r>
              <a:rPr lang="ja-JP" altLang="en-US" sz="1600" b="1" dirty="0">
                <a:solidFill>
                  <a:srgbClr val="1F497D"/>
                </a:solidFill>
                <a:latin typeface="ＭＳ 明朝" pitchFamily="17" charset="-128"/>
                <a:ea typeface="ＭＳ 明朝" pitchFamily="17" charset="-128"/>
              </a:rPr>
              <a:t>川は、子ども達にとっても楽しい所です。しかし、危険を伴う場所でもあります。皆で安全に川と親しむための学びの場とします。</a:t>
            </a:r>
            <a:endParaRPr lang="en-US" altLang="ja-JP" sz="1600" b="1" dirty="0">
              <a:solidFill>
                <a:srgbClr val="1F497D"/>
              </a:solidFill>
              <a:latin typeface="ＭＳ 明朝" pitchFamily="17" charset="-128"/>
              <a:ea typeface="ＭＳ 明朝" pitchFamily="17" charset="-128"/>
            </a:endParaRPr>
          </a:p>
          <a:p>
            <a:pPr marL="177800" lvl="1" indent="95250" algn="just" fontAlgn="base">
              <a:spcBef>
                <a:spcPct val="0"/>
              </a:spcBef>
              <a:spcAft>
                <a:spcPct val="0"/>
              </a:spcAft>
            </a:pPr>
            <a:r>
              <a:rPr lang="ja-JP" altLang="en-US" sz="1600" b="1" dirty="0">
                <a:solidFill>
                  <a:srgbClr val="1F497D"/>
                </a:solidFill>
                <a:latin typeface="ＭＳ 明朝" pitchFamily="17" charset="-128"/>
                <a:ea typeface="ＭＳ 明朝" pitchFamily="17" charset="-128"/>
              </a:rPr>
              <a:t>川には一人で行かないように。大人の人と一緒に行きましよう。</a:t>
            </a:r>
            <a:endParaRPr lang="en-US" altLang="ja-JP" sz="1600" b="1" dirty="0">
              <a:solidFill>
                <a:srgbClr val="1F497D"/>
              </a:solidFill>
              <a:latin typeface="ＭＳ 明朝" pitchFamily="17" charset="-128"/>
              <a:ea typeface="ＭＳ 明朝" pitchFamily="17"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TotalTime>
  <Words>140</Words>
  <Application>Microsoft Office PowerPoint</Application>
  <PresentationFormat>ユーザー設定</PresentationFormat>
  <Paragraphs>15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HGP創英角ｺﾞｼｯｸUB</vt:lpstr>
      <vt:lpstr>ＭＳ Ｐゴシック</vt:lpstr>
      <vt:lpstr>ＭＳ 明朝</vt:lpstr>
      <vt:lpstr>Arial</vt:lpstr>
      <vt:lpstr>Calibri</vt:lpstr>
      <vt:lpstr>Century</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鬼塚やよい</dc:creator>
  <cp:lastModifiedBy>鬼塚やよい</cp:lastModifiedBy>
  <cp:revision>39</cp:revision>
  <cp:lastPrinted>2016-07-12T04:53:04Z</cp:lastPrinted>
  <dcterms:created xsi:type="dcterms:W3CDTF">2013-06-03T06:54:24Z</dcterms:created>
  <dcterms:modified xsi:type="dcterms:W3CDTF">2016-07-14T08:46:48Z</dcterms:modified>
</cp:coreProperties>
</file>